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60" r:id="rId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4057637" y="5080001"/>
            <a:ext cx="2800364" cy="12144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4057650" y="5196013"/>
            <a:ext cx="2800351" cy="25603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4057650" y="5486889"/>
            <a:ext cx="2800351" cy="12192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4057650" y="5552537"/>
            <a:ext cx="1474470" cy="24384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4057650" y="5599429"/>
            <a:ext cx="1474470" cy="12192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4057650" y="5283200"/>
            <a:ext cx="229743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5532380" y="5414644"/>
            <a:ext cx="1200150" cy="4876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4866216"/>
            <a:ext cx="6858000" cy="3255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4900704"/>
            <a:ext cx="6858001" cy="18756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4810538" y="4857453"/>
            <a:ext cx="2047463" cy="33124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6858000" cy="49356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3202517"/>
            <a:ext cx="6343650" cy="1960033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42900" y="5199917"/>
            <a:ext cx="3714750" cy="23368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029200" y="5608320"/>
            <a:ext cx="720090" cy="609600"/>
          </a:xfrm>
        </p:spPr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4057650" y="5607051"/>
            <a:ext cx="971550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240066" y="1515"/>
            <a:ext cx="560784" cy="48768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6350" y="1524000"/>
            <a:ext cx="1428750" cy="73152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24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2641601"/>
            <a:ext cx="5829300" cy="1816100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489451"/>
            <a:ext cx="5829300" cy="2012949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99233"/>
            <a:ext cx="3028950" cy="603461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999233"/>
            <a:ext cx="3028950" cy="603461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524000"/>
            <a:ext cx="6286500" cy="1426464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0" y="2993293"/>
            <a:ext cx="3031236" cy="6096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540919" y="2993293"/>
            <a:ext cx="3031331" cy="6096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85750" y="3611359"/>
            <a:ext cx="3031236" cy="5181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38729" y="3611359"/>
            <a:ext cx="3031331" cy="5181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24000"/>
            <a:ext cx="6172200" cy="1426464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37760" y="816864"/>
            <a:ext cx="717948" cy="609600"/>
          </a:xfrm>
        </p:spPr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43350" y="816864"/>
            <a:ext cx="994410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31052" y="3029"/>
            <a:ext cx="571500" cy="487680"/>
          </a:xfrm>
        </p:spPr>
        <p:txBody>
          <a:bodyPr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5122" y="1469293"/>
            <a:ext cx="2537460" cy="1170432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015122" y="2680969"/>
            <a:ext cx="2537460" cy="615696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14300" y="1035049"/>
            <a:ext cx="3826764" cy="78028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0326" y="1478881"/>
            <a:ext cx="440102" cy="6242183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753" y="1524000"/>
            <a:ext cx="3429000" cy="6096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32" y="4365745"/>
            <a:ext cx="1943100" cy="335531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89091"/>
            <a:ext cx="6858000" cy="112543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6858000" cy="41421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411036"/>
            <a:ext cx="6858001" cy="12192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4057637" y="480329"/>
            <a:ext cx="2800364" cy="12144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4057650" y="586817"/>
            <a:ext cx="2800351" cy="24004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4055504" y="663339"/>
            <a:ext cx="229743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5530235" y="785257"/>
            <a:ext cx="1200150" cy="4876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6813724" y="-2668"/>
            <a:ext cx="43220" cy="829056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6783361" y="-2668"/>
            <a:ext cx="20574" cy="829056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6769071" y="-2668"/>
            <a:ext cx="6858" cy="829056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6731567" y="-2668"/>
            <a:ext cx="20574" cy="829056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6686758" y="507"/>
            <a:ext cx="41148" cy="7802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6655106" y="507"/>
            <a:ext cx="6858" cy="7802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1524000"/>
            <a:ext cx="6172200" cy="1422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2999232"/>
            <a:ext cx="6172200" cy="57668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939902" y="816864"/>
            <a:ext cx="717948" cy="6096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7379AE4-6D3D-41CD-9EF2-5CB13DFDFA53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943350" y="816864"/>
            <a:ext cx="994410" cy="6096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31052" y="3029"/>
            <a:ext cx="571500" cy="48768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D01C584-DE17-4097-97BA-B48F61C8FD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0"/>
            <a:ext cx="6343650" cy="3351756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</a:pP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MV Transportation will be the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new Route and Dispatch Service Provider for Coalinga Transit!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810000"/>
            <a:ext cx="6015036" cy="15240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          Service with MV will begin </a:t>
            </a:r>
          </a:p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                on Thursday, July 1, 2021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556" y="347109"/>
            <a:ext cx="1494997" cy="14414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>
            <a:cxnSpLocks/>
          </p:cNvCxnSpPr>
          <p:nvPr/>
        </p:nvCxnSpPr>
        <p:spPr>
          <a:xfrm>
            <a:off x="228599" y="4706761"/>
            <a:ext cx="6423819" cy="176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209550" y="3657600"/>
            <a:ext cx="6400800" cy="352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389" y="8026301"/>
            <a:ext cx="2408237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095" y="533400"/>
            <a:ext cx="1828800" cy="9236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9D9F218-E18A-4E30-9D0C-F89ACD13391D}"/>
              </a:ext>
            </a:extLst>
          </p:cNvPr>
          <p:cNvSpPr/>
          <p:nvPr/>
        </p:nvSpPr>
        <p:spPr>
          <a:xfrm>
            <a:off x="342900" y="5410200"/>
            <a:ext cx="61341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Important Information:</a:t>
            </a:r>
            <a:endParaRPr lang="en-US" sz="1600" dirty="0">
              <a:ea typeface="Calibri" panose="020F0502020204030204" pitchFamily="34" charset="0"/>
            </a:endParaRP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ea typeface="Calibri" panose="020F0502020204030204" pitchFamily="34" charset="0"/>
              </a:rPr>
              <a:t>1-855-612-5184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 is the new phone number for scheduling rides on and after Thursday, July 1st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</a:rPr>
              <a:t>There will be NO changes to routes as a result of the transition to MV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</a:rPr>
              <a:t>Call </a:t>
            </a:r>
            <a:r>
              <a:rPr lang="en-US" dirty="0">
                <a:solidFill>
                  <a:srgbClr val="FF0000"/>
                </a:solidFill>
              </a:rPr>
              <a:t>1-855-612-5184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b="1" i="1" dirty="0">
                <a:solidFill>
                  <a:srgbClr val="1F497D"/>
                </a:solidFill>
              </a:rPr>
              <a:t>now</a:t>
            </a:r>
            <a:r>
              <a:rPr lang="en-US" dirty="0">
                <a:solidFill>
                  <a:srgbClr val="1F497D"/>
                </a:solidFill>
              </a:rPr>
              <a:t> to register as a passenger!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</a:rPr>
              <a:t>Thank you for riding with us!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ADD745-4D51-4DB3-82C0-A37FD2CF47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550" y="477994"/>
            <a:ext cx="2113557" cy="110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0"/>
            <a:ext cx="6343650" cy="335175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br>
              <a:rPr lang="en-US" sz="2800" dirty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810000"/>
            <a:ext cx="6015036" cy="15240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271112"/>
            <a:ext cx="1447800" cy="13959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>
            <a:cxnSpLocks/>
          </p:cNvCxnSpPr>
          <p:nvPr/>
        </p:nvCxnSpPr>
        <p:spPr>
          <a:xfrm>
            <a:off x="228599" y="4706761"/>
            <a:ext cx="6423819" cy="176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209550" y="3657600"/>
            <a:ext cx="6400800" cy="352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99466"/>
            <a:ext cx="1676399" cy="9392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9D9F218-E18A-4E30-9D0C-F89ACD13391D}"/>
              </a:ext>
            </a:extLst>
          </p:cNvPr>
          <p:cNvSpPr/>
          <p:nvPr/>
        </p:nvSpPr>
        <p:spPr>
          <a:xfrm>
            <a:off x="342900" y="5410200"/>
            <a:ext cx="6309518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Información Importante:</a:t>
            </a:r>
            <a:endParaRPr lang="en-US" sz="1600" dirty="0">
              <a:ea typeface="Calibri" panose="020F0502020204030204" pitchFamily="34" charset="0"/>
            </a:endParaRP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ea typeface="Calibri" panose="020F0502020204030204" pitchFamily="34" charset="0"/>
              </a:rPr>
              <a:t>1-855-612-5184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1F497D"/>
                </a:solidFill>
                <a:ea typeface="Calibri" panose="020F0502020204030204" pitchFamily="34" charset="0"/>
              </a:rPr>
              <a:t>será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 el nuevo </a:t>
            </a:r>
            <a:r>
              <a:rPr lang="en-US" dirty="0" err="1">
                <a:solidFill>
                  <a:srgbClr val="1F497D"/>
                </a:solidFill>
                <a:ea typeface="Calibri" panose="020F0502020204030204" pitchFamily="34" charset="0"/>
              </a:rPr>
              <a:t>número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1F497D"/>
                </a:solidFill>
                <a:ea typeface="Calibri" panose="020F0502020204030204" pitchFamily="34" charset="0"/>
              </a:rPr>
              <a:t>teléfono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 para </a:t>
            </a:r>
            <a:r>
              <a:rPr lang="en-US" dirty="0" err="1">
                <a:solidFill>
                  <a:srgbClr val="1F497D"/>
                </a:solidFill>
                <a:ea typeface="Calibri" panose="020F0502020204030204" pitchFamily="34" charset="0"/>
              </a:rPr>
              <a:t>reservar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1F497D"/>
                </a:solidFill>
                <a:ea typeface="Calibri" panose="020F0502020204030204" pitchFamily="34" charset="0"/>
              </a:rPr>
              <a:t>servicios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 de autobus </a:t>
            </a:r>
            <a:r>
              <a:rPr lang="en-US" dirty="0" err="1">
                <a:solidFill>
                  <a:srgbClr val="1F497D"/>
                </a:solidFill>
                <a:ea typeface="Calibri" panose="020F0502020204030204" pitchFamily="34" charset="0"/>
              </a:rPr>
              <a:t>comenzando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1F497D"/>
                </a:solidFill>
                <a:ea typeface="Calibri" panose="020F0502020204030204" pitchFamily="34" charset="0"/>
              </a:rPr>
              <a:t>jueves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, 1 de </a:t>
            </a:r>
            <a:r>
              <a:rPr lang="en-US" dirty="0" err="1">
                <a:solidFill>
                  <a:srgbClr val="1F497D"/>
                </a:solidFill>
                <a:ea typeface="Calibri" panose="020F0502020204030204" pitchFamily="34" charset="0"/>
              </a:rPr>
              <a:t>julio</a:t>
            </a: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</a:rPr>
              <a:t>NO habrá </a:t>
            </a:r>
            <a:r>
              <a:rPr lang="en-US" dirty="0" err="1">
                <a:solidFill>
                  <a:srgbClr val="1F497D"/>
                </a:solidFill>
              </a:rPr>
              <a:t>cambios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en</a:t>
            </a:r>
            <a:r>
              <a:rPr lang="en-US" dirty="0">
                <a:solidFill>
                  <a:srgbClr val="1F497D"/>
                </a:solidFill>
              </a:rPr>
              <a:t> las </a:t>
            </a:r>
            <a:r>
              <a:rPr lang="en-US" dirty="0" err="1">
                <a:solidFill>
                  <a:srgbClr val="1F497D"/>
                </a:solidFill>
              </a:rPr>
              <a:t>rutas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durante</a:t>
            </a:r>
            <a:r>
              <a:rPr lang="en-US" dirty="0">
                <a:solidFill>
                  <a:srgbClr val="1F497D"/>
                </a:solidFill>
              </a:rPr>
              <a:t> la </a:t>
            </a:r>
            <a:r>
              <a:rPr lang="en-US" dirty="0" err="1">
                <a:solidFill>
                  <a:srgbClr val="1F497D"/>
                </a:solidFill>
              </a:rPr>
              <a:t>transición</a:t>
            </a:r>
            <a:r>
              <a:rPr lang="en-US" dirty="0">
                <a:solidFill>
                  <a:srgbClr val="1F497D"/>
                </a:solidFill>
              </a:rPr>
              <a:t> a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1F497D"/>
                </a:solidFill>
              </a:rPr>
              <a:t>   MV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1F497D"/>
                </a:solidFill>
              </a:rPr>
              <a:t>¡Marque al 1-855-612-5184 </a:t>
            </a:r>
            <a:r>
              <a:rPr lang="es-ES" b="1" i="1" dirty="0">
                <a:solidFill>
                  <a:srgbClr val="1F497D"/>
                </a:solidFill>
              </a:rPr>
              <a:t>hoy </a:t>
            </a:r>
            <a:r>
              <a:rPr lang="es-ES" dirty="0">
                <a:solidFill>
                  <a:srgbClr val="1F497D"/>
                </a:solidFill>
              </a:rPr>
              <a:t>para registrarse como pasajero!</a:t>
            </a:r>
            <a:endParaRPr lang="es-ES" b="1" i="1" dirty="0">
              <a:solidFill>
                <a:srgbClr val="FF0000"/>
              </a:solidFill>
            </a:endParaRP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</a:rPr>
              <a:t>¡Gracias </a:t>
            </a:r>
            <a:r>
              <a:rPr lang="en-US" dirty="0" err="1">
                <a:solidFill>
                  <a:srgbClr val="1F497D"/>
                </a:solidFill>
              </a:rPr>
              <a:t>por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viajar</a:t>
            </a:r>
            <a:r>
              <a:rPr lang="en-US" dirty="0">
                <a:solidFill>
                  <a:srgbClr val="1F497D"/>
                </a:solidFill>
              </a:rPr>
              <a:t> con </a:t>
            </a:r>
            <a:r>
              <a:rPr lang="en-US" dirty="0" err="1">
                <a:solidFill>
                  <a:srgbClr val="1F497D"/>
                </a:solidFill>
              </a:rPr>
              <a:t>nosotros</a:t>
            </a:r>
            <a:r>
              <a:rPr lang="en-US" dirty="0">
                <a:solidFill>
                  <a:srgbClr val="1F497D"/>
                </a:solidFill>
              </a:rPr>
              <a:t>!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831" y="8073714"/>
            <a:ext cx="1908969" cy="86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085C97F-D1D4-4928-8C5E-3320ADB06D66}"/>
              </a:ext>
            </a:extLst>
          </p:cNvPr>
          <p:cNvSpPr/>
          <p:nvPr/>
        </p:nvSpPr>
        <p:spPr>
          <a:xfrm>
            <a:off x="990600" y="1938166"/>
            <a:ext cx="487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¡MV Transportation ser</a:t>
            </a:r>
            <a:r>
              <a:rPr lang="es-MX" sz="2400" dirty="0">
                <a:solidFill>
                  <a:schemeClr val="bg1"/>
                </a:solidFill>
              </a:rPr>
              <a:t>á el nuevo proveedor del Tránsito de </a:t>
            </a:r>
            <a:r>
              <a:rPr lang="es-MX" sz="2400" dirty="0" err="1">
                <a:solidFill>
                  <a:schemeClr val="bg1"/>
                </a:solidFill>
              </a:rPr>
              <a:t>Coalinga</a:t>
            </a:r>
            <a:r>
              <a:rPr lang="es-MX" sz="2400" dirty="0">
                <a:solidFill>
                  <a:schemeClr val="bg1"/>
                </a:solidFill>
              </a:rPr>
              <a:t> con servicios de Ruta y Despacho!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C8D458-4FD1-47AC-A980-9326719225AB}"/>
              </a:ext>
            </a:extLst>
          </p:cNvPr>
          <p:cNvSpPr/>
          <p:nvPr/>
        </p:nvSpPr>
        <p:spPr>
          <a:xfrm>
            <a:off x="1726008" y="3716756"/>
            <a:ext cx="4141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Servicio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con MV </a:t>
            </a:r>
            <a:r>
              <a:rPr lang="en-US" sz="24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comenzará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el </a:t>
            </a:r>
            <a:r>
              <a:rPr lang="en-US" sz="24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jueves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1 de </a:t>
            </a:r>
            <a:r>
              <a:rPr lang="en-US" sz="24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julio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2021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38A8389-B8FF-44F0-A32B-8190A614C5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767" y="521839"/>
            <a:ext cx="2113557" cy="110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921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2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9FD281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428</TotalTime>
  <Words>163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Georgia</vt:lpstr>
      <vt:lpstr>Trebuchet MS</vt:lpstr>
      <vt:lpstr>Wingdings 2</vt:lpstr>
      <vt:lpstr>Urban</vt:lpstr>
      <vt:lpstr> MV Transportation will be the new Route and Dispatch Service Provider for Coalinga Transit!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Fresno County Rural Transit Agency Is Transitioning To A New Provider- MV Transportation!</dc:title>
  <dc:creator>Janelle Del Campo</dc:creator>
  <cp:lastModifiedBy>Janelle Del Campo</cp:lastModifiedBy>
  <cp:revision>45</cp:revision>
  <cp:lastPrinted>2018-08-22T16:56:51Z</cp:lastPrinted>
  <dcterms:created xsi:type="dcterms:W3CDTF">2018-08-20T17:56:14Z</dcterms:created>
  <dcterms:modified xsi:type="dcterms:W3CDTF">2021-05-12T17:24:42Z</dcterms:modified>
</cp:coreProperties>
</file>