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4" r:id="rId4"/>
    <p:sldId id="261" r:id="rId5"/>
    <p:sldId id="262" r:id="rId6"/>
    <p:sldId id="257" r:id="rId7"/>
    <p:sldId id="258" r:id="rId8"/>
    <p:sldId id="263" r:id="rId9"/>
    <p:sldId id="260" r:id="rId10"/>
    <p:sldId id="268" r:id="rId11"/>
    <p:sldId id="267" r:id="rId12"/>
    <p:sldId id="270" r:id="rId13"/>
    <p:sldId id="271" r:id="rId14"/>
    <p:sldId id="272" r:id="rId15"/>
    <p:sldId id="265" r:id="rId16"/>
    <p:sldId id="274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47F3D0-CDF3-4209-9494-D244AE89DA88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D0C6818-3D81-4196-A9D5-C89D1A3881C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1.xls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381000"/>
            <a:ext cx="8229600" cy="3276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>
                <a:solidFill>
                  <a:schemeClr val="tx1"/>
                </a:solidFill>
              </a:rPr>
              <a:t>RFP Pre-bid conference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April 19</a:t>
            </a:r>
            <a:r>
              <a:rPr lang="en-US" sz="4000" baseline="30000" dirty="0" smtClean="0">
                <a:solidFill>
                  <a:schemeClr val="tx1"/>
                </a:solidFill>
              </a:rPr>
              <a:t>th</a:t>
            </a:r>
            <a:r>
              <a:rPr lang="en-US" sz="4000" dirty="0" smtClean="0">
                <a:solidFill>
                  <a:schemeClr val="tx1"/>
                </a:solidFill>
              </a:rPr>
              <a:t>, 2018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Fresno County Rural</a:t>
            </a:r>
            <a:br>
              <a:rPr lang="en-US" sz="4000" dirty="0" smtClean="0"/>
            </a:br>
            <a:r>
              <a:rPr lang="en-US" sz="4000" dirty="0" smtClean="0"/>
              <a:t> transit agency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91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General Manager:</a:t>
            </a:r>
          </a:p>
          <a:p>
            <a:r>
              <a:rPr lang="en-US" dirty="0" smtClean="0"/>
              <a:t>Moses Stites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962508" y="4724400"/>
            <a:ext cx="4893135" cy="1835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8600"/>
            <a:ext cx="387156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83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Contracted Services:</a:t>
            </a:r>
            <a:br>
              <a:rPr lang="en-US" sz="3600" dirty="0" smtClean="0"/>
            </a:br>
            <a:r>
              <a:rPr lang="en-US" sz="3600" dirty="0" smtClean="0"/>
              <a:t>3 Areas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19600"/>
          </a:xfrm>
        </p:spPr>
        <p:txBody>
          <a:bodyPr/>
          <a:lstStyle/>
          <a:p>
            <a:r>
              <a:rPr lang="en-US" dirty="0" smtClean="0"/>
              <a:t>Maintenance</a:t>
            </a:r>
          </a:p>
          <a:p>
            <a:pPr marL="137160" indent="0">
              <a:buNone/>
            </a:pPr>
            <a:endParaRPr lang="en-US" dirty="0"/>
          </a:p>
          <a:p>
            <a:r>
              <a:rPr lang="en-US" dirty="0" smtClean="0"/>
              <a:t>Inter-City Fixed Route Service</a:t>
            </a:r>
          </a:p>
          <a:p>
            <a:endParaRPr lang="en-US" dirty="0"/>
          </a:p>
          <a:p>
            <a:r>
              <a:rPr lang="en-US" dirty="0" smtClean="0"/>
              <a:t>Demand Response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09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9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Current Maintenance Service Contract</a:t>
            </a:r>
            <a:br>
              <a:rPr lang="en-US" sz="2800" dirty="0" smtClean="0"/>
            </a:b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484162"/>
              </p:ext>
            </p:extLst>
          </p:nvPr>
        </p:nvGraphicFramePr>
        <p:xfrm>
          <a:off x="914400" y="2362200"/>
          <a:ext cx="7467599" cy="2057400"/>
        </p:xfrm>
        <a:graphic>
          <a:graphicData uri="http://schemas.openxmlformats.org/drawingml/2006/table">
            <a:tbl>
              <a:tblPr/>
              <a:tblGrid>
                <a:gridCol w="1597655"/>
                <a:gridCol w="1767858"/>
                <a:gridCol w="736607"/>
                <a:gridCol w="694048"/>
                <a:gridCol w="654763"/>
                <a:gridCol w="1060715"/>
                <a:gridCol w="955953"/>
              </a:tblGrid>
              <a:tr h="2212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Subtotal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12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FCRTA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Contract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of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12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Subsystems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 Type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Provide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Service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Service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Contract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22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______________________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Rate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Contracts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Maintenance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Shuttle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Rural Areas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3,984.00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27.07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107,846.88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107,846.88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CNG Service Tech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Rural Areas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1,816.00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43.30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78,632.80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78,632.80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Vehicle Maintenance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Rural Areas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6,324.00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69.86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441,794.64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441,794.64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Vehicle Detailing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Rural Areas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1,984.00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25.00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49,600.00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49,600.00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14,108.00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--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$      677,874.32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$   677,874.32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5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Current Inter-City Fixed Route</a:t>
            </a:r>
            <a:br>
              <a:rPr lang="en-US" sz="2800" dirty="0" smtClean="0"/>
            </a:br>
            <a:r>
              <a:rPr lang="en-US" sz="2800" dirty="0" smtClean="0"/>
              <a:t>Service Contract 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832662"/>
              </p:ext>
            </p:extLst>
          </p:nvPr>
        </p:nvGraphicFramePr>
        <p:xfrm>
          <a:off x="609600" y="2644775"/>
          <a:ext cx="7931149" cy="2619375"/>
        </p:xfrm>
        <a:graphic>
          <a:graphicData uri="http://schemas.openxmlformats.org/drawingml/2006/table">
            <a:tbl>
              <a:tblPr/>
              <a:tblGrid>
                <a:gridCol w="1466261"/>
                <a:gridCol w="1713814"/>
                <a:gridCol w="714089"/>
                <a:gridCol w="672831"/>
                <a:gridCol w="634746"/>
                <a:gridCol w="888645"/>
                <a:gridCol w="914034"/>
                <a:gridCol w="92672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FCRTA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Contract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Subsystems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 Type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Provide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Service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Subtotal of Service Contracts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Contract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____________________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Rate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__Firebaugh Transit__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__Inter-City </a:t>
                      </a:r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(to Mendota</a:t>
                      </a:r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)__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____1____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2,418.00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78,439.92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____________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</a:t>
                      </a:r>
                      <a:r>
                        <a:rPr lang="en-US" sz="11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78,439.92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Huron Transit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Inter-City (to Coalinga)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1,922.00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62,349.68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62,349.68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Kingsburg-Reedley College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Inter-City (to Reedley)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2,294.00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74,417.36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74,417.36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_Orange </a:t>
                      </a:r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 </a:t>
                      </a:r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Transit__   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__Inter </a:t>
                      </a:r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City (to Fresno</a:t>
                      </a:r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)____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____1____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2,542.00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     82,462.48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____________</a:t>
                      </a:r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</a:t>
                      </a:r>
                      <a:r>
                        <a:rPr lang="en-US" sz="11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82,462,48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Sanger Transit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Inter-City (to Reedley)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2,294.00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74,417.36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74,417.36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Southeast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Inter-City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2,170.00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70,394.80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70,394.80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Westside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Inter-City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2,294.00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74,417.36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74,417.36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15,934.00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--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$  516,898.96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516,898.96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84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>Current Demand </a:t>
            </a:r>
            <a:r>
              <a:rPr lang="en-US" sz="2800" dirty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>Response </a:t>
            </a:r>
            <a:r>
              <a:rPr lang="en-US" sz="2800" dirty="0" smtClean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/>
            </a:r>
            <a:br>
              <a:rPr lang="en-US" sz="2800" dirty="0" smtClean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</a:br>
            <a:r>
              <a:rPr lang="en-US" sz="2800" dirty="0" smtClean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>Intra-City Service </a:t>
            </a:r>
            <a:r>
              <a:rPr lang="en-US" sz="2800" dirty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>Contract </a:t>
            </a:r>
            <a:r>
              <a:rPr lang="en-US" dirty="0" smtClean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</a:rPr>
              <a:t>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870722"/>
              </p:ext>
            </p:extLst>
          </p:nvPr>
        </p:nvGraphicFramePr>
        <p:xfrm>
          <a:off x="603250" y="1643697"/>
          <a:ext cx="7937499" cy="4621530"/>
        </p:xfrm>
        <a:graphic>
          <a:graphicData uri="http://schemas.openxmlformats.org/drawingml/2006/table">
            <a:tbl>
              <a:tblPr/>
              <a:tblGrid>
                <a:gridCol w="1472611"/>
                <a:gridCol w="1713814"/>
                <a:gridCol w="714089"/>
                <a:gridCol w="672831"/>
                <a:gridCol w="634746"/>
                <a:gridCol w="888645"/>
                <a:gridCol w="234214"/>
                <a:gridCol w="679820"/>
                <a:gridCol w="92672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FCRTA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Vehicles to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Vehicle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Contract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Subsystems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 Type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Provide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Service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Subtotal of Service Contracts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Contract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Rate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Auberry Transit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Intra-Community (Mountains)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1,736.00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56,315.84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Inter-Community (to Fresno)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390.00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12,651.60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68,967.44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 Rey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 Community (to Sanger)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1,736.00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56,315.84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56,315.84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Firebaugh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 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2,232.00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72,406.08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72,406.08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Fowler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 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1,984.00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Huron Transit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Intra-City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4,216.00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136,767.04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136,767.04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Kingsburg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 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4,384.00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142,216.96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142,216.96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Mendota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 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1,984.00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Orange Cove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 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1,984.00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Parlier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 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1,984.00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Rural Transit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2,008.80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65,165.47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65,165.47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Sanger Transit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Intra-City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7,936.00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257,443.84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____________________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________</a:t>
                      </a:r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Saturday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_______</a:t>
                      </a:r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____1____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416.00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13,495.04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____________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270,938.88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 Joaquin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 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1,984.00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64,360.96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Selma Transit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Intra City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7,936.00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257,443.84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Saturday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416.00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13,495.04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270,938.88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Shuttle Transit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Fresno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508.40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32.44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16,492.50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16,492.50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43,835.20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--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$1,422,013.89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$1,422,013.89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90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Summary of FCRTA’s Total Service Contract</a:t>
            </a:r>
            <a:endParaRPr lang="en-US" sz="28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89870"/>
              </p:ext>
            </p:extLst>
          </p:nvPr>
        </p:nvGraphicFramePr>
        <p:xfrm>
          <a:off x="533400" y="1066800"/>
          <a:ext cx="7924800" cy="573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Worksheet" r:id="rId4" imgW="7924916" imgH="5733960" progId="Excel.Sheet.12">
                  <p:embed/>
                </p:oleObj>
              </mc:Choice>
              <mc:Fallback>
                <p:oleObj name="Worksheet" r:id="rId4" imgW="7924916" imgH="57339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3400" y="1066800"/>
                        <a:ext cx="7924800" cy="573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871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FCRTA Fleet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23560"/>
          </a:xfrm>
        </p:spPr>
        <p:txBody>
          <a:bodyPr/>
          <a:lstStyle/>
          <a:p>
            <a:pPr marL="137160" indent="0">
              <a:buNone/>
            </a:pPr>
            <a:endParaRPr lang="en-US" dirty="0" smtClean="0"/>
          </a:p>
          <a:p>
            <a:r>
              <a:rPr lang="en-US" dirty="0" smtClean="0"/>
              <a:t>94 vehicles, including a number of vehicles that operate on alternative fuels</a:t>
            </a:r>
          </a:p>
          <a:p>
            <a:pPr marL="137160" indent="0">
              <a:buNone/>
            </a:pPr>
            <a:endParaRPr lang="en-US" dirty="0" smtClean="0"/>
          </a:p>
          <a:p>
            <a:r>
              <a:rPr lang="en-US" dirty="0" smtClean="0"/>
              <a:t>44 vehicles use compressed natural gas (CNG)</a:t>
            </a:r>
          </a:p>
          <a:p>
            <a:pPr marL="137160" indent="0">
              <a:buNone/>
            </a:pPr>
            <a:endParaRPr lang="en-US" dirty="0" smtClean="0"/>
          </a:p>
          <a:p>
            <a:r>
              <a:rPr lang="en-US" dirty="0" smtClean="0"/>
              <a:t>4 </a:t>
            </a:r>
            <a:r>
              <a:rPr lang="en-US" dirty="0"/>
              <a:t>e</a:t>
            </a:r>
            <a:r>
              <a:rPr lang="en-US" dirty="0" smtClean="0"/>
              <a:t>lectric </a:t>
            </a:r>
            <a:r>
              <a:rPr lang="en-US" dirty="0"/>
              <a:t>v</a:t>
            </a:r>
            <a:r>
              <a:rPr lang="en-US" dirty="0" smtClean="0"/>
              <a:t>ehicles 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282" y="3323606"/>
            <a:ext cx="446792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82" y="5004319"/>
            <a:ext cx="2235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71" y="5000006"/>
            <a:ext cx="2220452" cy="168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9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Near Future FCRTA Fleet Additions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(2) BYD 35ft. Electric Buses</a:t>
            </a:r>
          </a:p>
          <a:p>
            <a:r>
              <a:rPr lang="en-US" dirty="0" smtClean="0"/>
              <a:t>(5) 40ft. </a:t>
            </a:r>
            <a:r>
              <a:rPr lang="en-US" dirty="0" err="1" smtClean="0"/>
              <a:t>Proterra</a:t>
            </a:r>
            <a:r>
              <a:rPr lang="en-US" dirty="0" smtClean="0"/>
              <a:t> Electric Buses</a:t>
            </a:r>
          </a:p>
          <a:p>
            <a:r>
              <a:rPr lang="en-US" dirty="0" smtClean="0"/>
              <a:t>(2) Zenith Electric Vans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Goal of 2025 to be 100% EV Fleet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343400"/>
            <a:ext cx="3000375" cy="195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29" y="4343400"/>
            <a:ext cx="3231707" cy="2003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90600"/>
            <a:ext cx="2817849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77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00200"/>
            <a:ext cx="4804064" cy="277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953000"/>
            <a:ext cx="3871913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346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FCRTA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Began in 1979 with 20 vehicles and 13 subsystems</a:t>
            </a:r>
          </a:p>
          <a:p>
            <a:r>
              <a:rPr lang="en-US" dirty="0" smtClean="0"/>
              <a:t>Today, the service has grown to 94 vehicles and 25 subsystems</a:t>
            </a:r>
          </a:p>
          <a:p>
            <a:r>
              <a:rPr lang="en-US" dirty="0"/>
              <a:t>The FCRTA provides </a:t>
            </a:r>
            <a:r>
              <a:rPr lang="en-US" dirty="0" smtClean="0"/>
              <a:t>both fixed route and demand response service</a:t>
            </a:r>
          </a:p>
          <a:p>
            <a:r>
              <a:rPr lang="en-US" dirty="0" smtClean="0"/>
              <a:t>FCRTA’s </a:t>
            </a:r>
            <a:r>
              <a:rPr lang="en-US" dirty="0"/>
              <a:t>services have remained very personal—addressing the transit needs of the disadvantaged: the elderly, disabled, low income, youth, as well as the general </a:t>
            </a:r>
            <a:r>
              <a:rPr lang="en-US" dirty="0" smtClean="0"/>
              <a:t>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3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 2016-17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391,861  passenger  trips</a:t>
            </a:r>
          </a:p>
          <a:p>
            <a:endParaRPr lang="en-US" dirty="0"/>
          </a:p>
          <a:p>
            <a:r>
              <a:rPr lang="en-US" dirty="0" smtClean="0"/>
              <a:t>995,829 miles</a:t>
            </a:r>
          </a:p>
          <a:p>
            <a:endParaRPr lang="en-US" dirty="0"/>
          </a:p>
          <a:p>
            <a:r>
              <a:rPr lang="en-US" dirty="0" smtClean="0"/>
              <a:t>11.68% Farebox recovery (10% mandated)</a:t>
            </a:r>
          </a:p>
          <a:p>
            <a:endParaRPr lang="en-US" dirty="0"/>
          </a:p>
          <a:p>
            <a:r>
              <a:rPr lang="en-US" dirty="0" smtClean="0"/>
              <a:t>Serving 13 incorporated and 29 unincorporated communities in Fresno County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4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Service Areas</a:t>
            </a:r>
            <a:endParaRPr lang="en-US" sz="3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4189288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   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en-US" b="1" dirty="0" smtClean="0"/>
              <a:t>Rural Incorporated Cities:</a:t>
            </a:r>
          </a:p>
          <a:p>
            <a:pPr marL="137160" indent="0">
              <a:buNone/>
            </a:pPr>
            <a:r>
              <a:rPr lang="en-US" sz="2400" dirty="0" smtClean="0"/>
              <a:t>	Coalinga                                Orange Cove                               </a:t>
            </a:r>
          </a:p>
          <a:p>
            <a:pPr marL="137160" indent="0">
              <a:buNone/>
            </a:pPr>
            <a:r>
              <a:rPr lang="en-US" sz="2400" dirty="0" smtClean="0"/>
              <a:t>	Firebaugh                               Parlier</a:t>
            </a:r>
          </a:p>
          <a:p>
            <a:pPr marL="137160" indent="0">
              <a:buNone/>
            </a:pPr>
            <a:r>
              <a:rPr lang="en-US" sz="2400" dirty="0" smtClean="0"/>
              <a:t>	Fowler                                     Reedley</a:t>
            </a:r>
          </a:p>
          <a:p>
            <a:pPr marL="137160" indent="0">
              <a:buNone/>
            </a:pPr>
            <a:r>
              <a:rPr lang="en-US" sz="2400" dirty="0" smtClean="0"/>
              <a:t>	Huron                                      Sanger</a:t>
            </a:r>
          </a:p>
          <a:p>
            <a:pPr marL="137160" indent="0">
              <a:buNone/>
            </a:pPr>
            <a:r>
              <a:rPr lang="en-US" sz="2400" dirty="0" smtClean="0"/>
              <a:t>	Kerman                                    San Joaquin</a:t>
            </a:r>
          </a:p>
          <a:p>
            <a:pPr marL="137160" indent="0">
              <a:buNone/>
            </a:pPr>
            <a:r>
              <a:rPr lang="en-US" sz="2400" dirty="0" smtClean="0"/>
              <a:t>	Kingsburg                               Selma</a:t>
            </a:r>
          </a:p>
          <a:p>
            <a:pPr marL="137160" indent="0">
              <a:buNone/>
            </a:pPr>
            <a:r>
              <a:rPr lang="en-US" sz="2400" dirty="0" smtClean="0"/>
              <a:t>	Mendota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379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Service Areas Continued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70916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b="1" dirty="0" smtClean="0"/>
              <a:t>Unincorporated Cities/Communities:</a:t>
            </a:r>
          </a:p>
          <a:p>
            <a:pPr marL="137160" indent="0">
              <a:buNone/>
            </a:pPr>
            <a:r>
              <a:rPr lang="en-US" sz="2000" dirty="0" smtClean="0"/>
              <a:t>Alder </a:t>
            </a:r>
            <a:r>
              <a:rPr lang="en-US" sz="2000" dirty="0"/>
              <a:t>Springs             </a:t>
            </a:r>
            <a:r>
              <a:rPr lang="en-US" sz="2000" dirty="0" smtClean="0"/>
              <a:t>      Friant                         Raisin City</a:t>
            </a:r>
            <a:endParaRPr lang="en-US" sz="2000" dirty="0"/>
          </a:p>
          <a:p>
            <a:pPr marL="137160" indent="0">
              <a:buNone/>
            </a:pPr>
            <a:r>
              <a:rPr lang="en-US" sz="2000" dirty="0"/>
              <a:t>Auberry                        </a:t>
            </a:r>
            <a:r>
              <a:rPr lang="en-US" sz="2000" dirty="0" smtClean="0"/>
              <a:t>     Halfway                    Riverdale</a:t>
            </a:r>
            <a:endParaRPr lang="en-US" sz="2000" dirty="0"/>
          </a:p>
          <a:p>
            <a:pPr marL="137160" indent="0">
              <a:buNone/>
            </a:pPr>
            <a:r>
              <a:rPr lang="en-US" sz="2000" dirty="0"/>
              <a:t>Big Sandy Rancheria  </a:t>
            </a:r>
            <a:r>
              <a:rPr lang="en-US" sz="2000" dirty="0" smtClean="0"/>
              <a:t>     Indian Rancheria      Squaw Valley</a:t>
            </a:r>
          </a:p>
          <a:p>
            <a:pPr marL="137160" indent="0">
              <a:buNone/>
            </a:pPr>
            <a:r>
              <a:rPr lang="en-US" sz="2000" dirty="0" err="1" smtClean="0"/>
              <a:t>Burrough</a:t>
            </a:r>
            <a:r>
              <a:rPr lang="en-US" sz="2000" dirty="0" smtClean="0"/>
              <a:t> Valley              </a:t>
            </a:r>
            <a:r>
              <a:rPr lang="en-US" sz="2000" dirty="0" err="1" smtClean="0"/>
              <a:t>Laton</a:t>
            </a:r>
            <a:r>
              <a:rPr lang="en-US" sz="2000" dirty="0" smtClean="0"/>
              <a:t>                          Table Mountain Rancheria</a:t>
            </a:r>
          </a:p>
          <a:p>
            <a:pPr marL="137160" indent="0">
              <a:buNone/>
            </a:pPr>
            <a:r>
              <a:rPr lang="en-US" sz="2000" dirty="0" err="1" smtClean="0"/>
              <a:t>Cantua</a:t>
            </a:r>
            <a:r>
              <a:rPr lang="en-US" sz="2000" dirty="0" smtClean="0"/>
              <a:t> </a:t>
            </a:r>
            <a:r>
              <a:rPr lang="en-US" sz="2000" dirty="0"/>
              <a:t>Creek               </a:t>
            </a:r>
            <a:r>
              <a:rPr lang="en-US" sz="2000" dirty="0" smtClean="0"/>
              <a:t>    Marshall Station       Three Rocks</a:t>
            </a:r>
            <a:endParaRPr lang="en-US" sz="2000" dirty="0"/>
          </a:p>
          <a:p>
            <a:pPr marL="137160" indent="0">
              <a:buNone/>
            </a:pPr>
            <a:r>
              <a:rPr lang="en-US" sz="2000" dirty="0"/>
              <a:t>Caruthers                     </a:t>
            </a:r>
            <a:r>
              <a:rPr lang="en-US" sz="2000" dirty="0" smtClean="0"/>
              <a:t>     Meadows Lakes       Tollhouse</a:t>
            </a:r>
            <a:endParaRPr lang="en-US" sz="2000" dirty="0"/>
          </a:p>
          <a:p>
            <a:pPr marL="137160" indent="0">
              <a:buNone/>
            </a:pPr>
            <a:r>
              <a:rPr lang="en-US" sz="2000" dirty="0"/>
              <a:t>Cold Spring </a:t>
            </a:r>
            <a:r>
              <a:rPr lang="en-US" sz="2000" dirty="0" smtClean="0"/>
              <a:t>Rancheria    </a:t>
            </a:r>
            <a:r>
              <a:rPr lang="en-US" sz="2000" dirty="0" err="1" smtClean="0"/>
              <a:t>Miramonte</a:t>
            </a:r>
            <a:r>
              <a:rPr lang="en-US" sz="2000" dirty="0" smtClean="0"/>
              <a:t>                Tranquility</a:t>
            </a:r>
            <a:endParaRPr lang="en-US" sz="2000" dirty="0"/>
          </a:p>
          <a:p>
            <a:pPr marL="137160" indent="0">
              <a:buNone/>
            </a:pPr>
            <a:r>
              <a:rPr lang="en-US" sz="2000" dirty="0"/>
              <a:t>Del </a:t>
            </a:r>
            <a:r>
              <a:rPr lang="en-US" sz="2000" dirty="0" smtClean="0"/>
              <a:t>Rey                              New Auberry</a:t>
            </a:r>
          </a:p>
          <a:p>
            <a:pPr marL="137160" indent="0">
              <a:buNone/>
            </a:pPr>
            <a:r>
              <a:rPr lang="en-US" sz="2000" dirty="0" smtClean="0"/>
              <a:t>Dunlap                               Park West Community</a:t>
            </a:r>
          </a:p>
          <a:p>
            <a:pPr marL="137160" indent="0">
              <a:buNone/>
            </a:pPr>
            <a:r>
              <a:rPr lang="en-US" sz="2000" dirty="0" smtClean="0"/>
              <a:t>Easton                                Pinehurst</a:t>
            </a:r>
          </a:p>
          <a:p>
            <a:pPr marL="137160" indent="0">
              <a:buNone/>
            </a:pPr>
            <a:r>
              <a:rPr lang="en-US" sz="2000" dirty="0" smtClean="0"/>
              <a:t>Five Points                        Prather</a:t>
            </a:r>
            <a:endParaRPr lang="en-US" sz="2000" dirty="0"/>
          </a:p>
          <a:p>
            <a:pPr marL="13716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10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FCRTA Service Map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07" y="1600200"/>
            <a:ext cx="6093385" cy="4708525"/>
          </a:xfrm>
        </p:spPr>
      </p:pic>
    </p:spTree>
    <p:extLst>
      <p:ext uri="{BB962C8B-B14F-4D97-AF65-F5344CB8AC3E}">
        <p14:creationId xmlns:p14="http://schemas.microsoft.com/office/powerpoint/2010/main" val="423851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200" dirty="0">
                <a:solidFill>
                  <a:schemeClr val="tx1"/>
                </a:solidFill>
                <a:effectLst/>
              </a:rPr>
              <a:t>Summary of FCRTA’s 2017-18 </a:t>
            </a:r>
            <a:r>
              <a:rPr lang="en-US" sz="2200" dirty="0" smtClean="0">
                <a:solidFill>
                  <a:schemeClr val="tx1"/>
                </a:solidFill>
                <a:effectLst/>
              </a:rPr>
              <a:t>Current</a:t>
            </a:r>
            <a:br>
              <a:rPr lang="en-US" sz="2200" dirty="0" smtClean="0">
                <a:solidFill>
                  <a:schemeClr val="tx1"/>
                </a:solidFill>
                <a:effectLst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</a:rPr>
              <a:t>Transit Subsystem </a:t>
            </a:r>
            <a:r>
              <a:rPr lang="en-US" sz="2200" dirty="0">
                <a:solidFill>
                  <a:schemeClr val="tx1"/>
                </a:solidFill>
                <a:effectLst/>
              </a:rPr>
              <a:t>Contract 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051852"/>
              </p:ext>
            </p:extLst>
          </p:nvPr>
        </p:nvGraphicFramePr>
        <p:xfrm>
          <a:off x="4495800" y="1447801"/>
          <a:ext cx="4356218" cy="5277362"/>
        </p:xfrm>
        <a:graphic>
          <a:graphicData uri="http://schemas.openxmlformats.org/drawingml/2006/table">
            <a:tbl>
              <a:tblPr firstRow="1" firstCol="1" bandRow="1"/>
              <a:tblGrid>
                <a:gridCol w="899809"/>
                <a:gridCol w="921233"/>
                <a:gridCol w="759759"/>
                <a:gridCol w="704216"/>
                <a:gridCol w="1071201"/>
              </a:tblGrid>
              <a:tr h="7336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Kingsburg Transit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II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Southeast Transit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4:00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Sa: 8:00 am – 5:00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8:00 am – 5:00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 6:30 am – 5:45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Buses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Round Trips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Kingsburg, Selma, Fowler, Fresno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66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Kingsburg-Reedley College Transit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4:45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80160" algn="r"/>
                        </a:tabLs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Round Trips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Kingsburg, Selma, Fowler, Parlier, Reedley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2227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Mendota Transit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to F.B.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 Westside Transit: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5:00 pm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5:00 pm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(Bus part of F.B.)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Ten Round Trips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Round Trips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Firebaugh, Mendota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 connecting</a:t>
                      </a:r>
                      <a:r>
                        <a:rPr lang="en-US" sz="6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service from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Firebaugh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Mendota, Kerman  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San Joaquin, </a:t>
                      </a:r>
                      <a:r>
                        <a:rPr lang="en-US" sz="6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Cantua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Creek, El </a:t>
                      </a:r>
                      <a:r>
                        <a:rPr lang="en-US" sz="6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Povenir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Half Way,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Tranquility</a:t>
                      </a:r>
                      <a:r>
                        <a:rPr lang="en-US" sz="6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&amp;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Rocks</a:t>
                      </a:r>
                      <a:r>
                        <a:rPr lang="en-US" sz="6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to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Fresno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113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Orange Cove Transit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4:00 pm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Round Trips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Orange Cove, Reedley, Parlier, Sanger, Fresno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113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Parlier Transit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Orange Cove Transit: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4:00 pm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Round Trips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 connecting service from Orange 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Cove, Parlier, Reedley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&amp; Sanger</a:t>
                      </a:r>
                      <a:r>
                        <a:rPr lang="en-US" sz="6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to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Fresno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113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Rural Transit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Inter-Community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 indent="-571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marR="0" indent="-571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8:00 am – 5:00pm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marR="0" indent="-571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(By actual operations only)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24 Hour prior reservation Demand Responsive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Vans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Multiple Round Trips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Beyond existing city service areas – Remote Rural Areas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1004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Sanger Transit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II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 (SRC)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III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IV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Orange Cove Transit: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4:00 pm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Sa:   8:00 am—5:00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4:00 pm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6:15 am – 4:30pm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7:30 am – 4:30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8:30 am – 5:30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 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Four Buses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SRC-One Bus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Nine Round Trips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Round Trips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Sanger, Parlier, Reedley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Orange Cove, Reedley, Parlier, Sanger, Fresno 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48" marR="4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5551449"/>
              </p:ext>
            </p:extLst>
          </p:nvPr>
        </p:nvGraphicFramePr>
        <p:xfrm>
          <a:off x="381000" y="838201"/>
          <a:ext cx="3886200" cy="5980176"/>
        </p:xfrm>
        <a:graphic>
          <a:graphicData uri="http://schemas.openxmlformats.org/drawingml/2006/table">
            <a:tbl>
              <a:tblPr firstRow="1" firstCol="1" bandRow="1"/>
              <a:tblGrid>
                <a:gridCol w="866744"/>
                <a:gridCol w="775789"/>
                <a:gridCol w="662344"/>
                <a:gridCol w="616342"/>
                <a:gridCol w="964981"/>
              </a:tblGrid>
              <a:tr h="2898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l"/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Times New Roman"/>
                        </a:rPr>
                        <a:t>FCRTA Subsystem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Days and Times of Operation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Type of Service  Number of Buses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Frequency of Inter-City Trips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Also Serves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61029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Auberry Transit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Inter-Community Service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3:00 pm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Tue: 8:00 am – 4:30 pm 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(for both Inter-Community and Inter-City Service)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24 Hour prior reservations by end of Mon, for Tues 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Round Trip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Adler Springs, Auberry, New Auberry, Big Sandy Indian Rancheria, Burrough Valley, Cold Springs Indian Rancheria, Friant, Jose Basin, Marshall Station, Meadow Lakes, Mile High, Prather, Sycamore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Above Communities &amp; Table Mountain Indian Rancheria, Tollhouse, Fresno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981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 Rey Transit</a:t>
                      </a:r>
                      <a:endParaRPr lang="en-US" sz="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&amp; Inter-Community Service 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8:00 am-5:00 pm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 </a:t>
                      </a: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Four Round Trips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 Rey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Sanger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4082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Firebaugh Transit</a:t>
                      </a:r>
                      <a:endParaRPr lang="en-US" sz="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 Westside Transit: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6:45 am – 5:15 pm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5:00 pm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Ten Round Trips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Round Trips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Firebaugh and Mendota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 connecting service from Firebaugh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Mendota,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Kerman,  San 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Joaquin, </a:t>
                      </a:r>
                      <a:r>
                        <a:rPr lang="en-US" sz="6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Cantua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Creek, El </a:t>
                      </a:r>
                      <a:r>
                        <a:rPr lang="en-US" sz="6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Povenir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Half Way, Tranquility,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&amp;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Rocks</a:t>
                      </a:r>
                      <a:r>
                        <a:rPr lang="en-US" sz="6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to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Fresno 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0016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Fowler Transit</a:t>
                      </a:r>
                      <a:endParaRPr lang="en-US" sz="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 Southeast Transit: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</a:t>
                      </a:r>
                      <a:r>
                        <a:rPr lang="en-US" sz="60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am-4:00 </a:t>
                      </a: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pm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Round Trips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Fresno, Fowler, Selma, Kingsburg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4082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Huron Transit</a:t>
                      </a:r>
                      <a:endParaRPr lang="en-US" sz="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II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 Coalinga Transit: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4:30 pm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4:30 pm 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8:30 am – 5:15 pm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8:00 am – 5:45 pm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Buses</a:t>
                      </a:r>
                      <a:endParaRPr lang="en-US" sz="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Seven Round Trips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Round Trip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Huron, Harris Ranch, , I-5/198 Interchange, West Hills College, Coalinga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 connecting service from</a:t>
                      </a:r>
                      <a:r>
                        <a:rPr lang="en-US" sz="6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Coalinga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Huron, Riverdale, </a:t>
                      </a:r>
                      <a:r>
                        <a:rPr lang="en-US" sz="6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Lanare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Caruthers &amp; Easton</a:t>
                      </a:r>
                      <a:r>
                        <a:rPr lang="en-US" sz="6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to</a:t>
                      </a:r>
                      <a:r>
                        <a:rPr lang="en-US" sz="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6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Fresno</a:t>
                      </a:r>
                    </a:p>
                  </a:txBody>
                  <a:tcPr marL="39071" marR="390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0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effectLst/>
              </a:rPr>
              <a:t>Summary of FCRTA’s 2017-18 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Current </a:t>
            </a:r>
            <a:br>
              <a:rPr lang="en-US" sz="2400" dirty="0" smtClean="0">
                <a:solidFill>
                  <a:schemeClr val="tx1"/>
                </a:solidFill>
                <a:effectLst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</a:rPr>
              <a:t>Transit Subsystem Contract Continued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110606"/>
              </p:ext>
            </p:extLst>
          </p:nvPr>
        </p:nvGraphicFramePr>
        <p:xfrm>
          <a:off x="1981200" y="1066800"/>
          <a:ext cx="5088717" cy="4549859"/>
        </p:xfrm>
        <a:graphic>
          <a:graphicData uri="http://schemas.openxmlformats.org/drawingml/2006/table">
            <a:tbl>
              <a:tblPr firstRow="1" firstCol="1" bandRow="1"/>
              <a:tblGrid>
                <a:gridCol w="1184443"/>
                <a:gridCol w="1101557"/>
                <a:gridCol w="838200"/>
                <a:gridCol w="736206"/>
                <a:gridCol w="1228311"/>
              </a:tblGrid>
              <a:tr h="11026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u="sng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San Joaquin Transit 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and Inter-Community Service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5:00 pm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Influence, </a:t>
                      </a:r>
                      <a:r>
                        <a:rPr lang="en-US" sz="8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Cantua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Creek, El </a:t>
                      </a:r>
                      <a:r>
                        <a:rPr lang="en-US" sz="8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Porvenir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Half Way, Tranquility, Three Rocks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1984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Selma Transit </a:t>
                      </a:r>
                      <a:endParaRPr lang="en-US" sz="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Service-I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Service-II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Service-III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 Southeast Transit: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Service-IV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4:00 pm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Sa: 8:00 am – 5:00 pm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4:00 pm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7:30 am – 4:30 pm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8:30 am – 5:30 pm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Four Buses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Round Trips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 connecting service</a:t>
                      </a:r>
                      <a:r>
                        <a:rPr lang="en-US" sz="8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from </a:t>
                      </a: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Kingsburg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Selma, </a:t>
                      </a: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&amp; Fowler to 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Fresno 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9303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u="sng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Shuttle Transit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 indent="-571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45720" marR="0" indent="-571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8:00am -5:00pm</a:t>
                      </a:r>
                    </a:p>
                    <a:p>
                      <a:pPr marL="45720" marR="0" indent="-571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(By actual operations</a:t>
                      </a:r>
                    </a:p>
                    <a:p>
                      <a:pPr marL="45720" marR="0" indent="-571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Only)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Responsive,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Prior </a:t>
                      </a: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Reservation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 Employment</a:t>
                      </a:r>
                      <a:r>
                        <a:rPr lang="en-US" sz="8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Only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Meets Arriving and Departing Inter-City Services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Fresno-Clovis Metropolitan Area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43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Southeast Transit </a:t>
                      </a:r>
                      <a:endParaRPr lang="en-US" sz="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Southeast Transit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strike="noStrike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 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Round Trips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Kingsburg, Selma, Fowler, Fresno 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282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Westside Transit</a:t>
                      </a:r>
                      <a:endParaRPr lang="en-US" sz="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 </a:t>
                      </a:r>
                      <a:endParaRPr lang="en-US" sz="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Round Trips</a:t>
                      </a: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With</a:t>
                      </a:r>
                      <a:r>
                        <a:rPr lang="en-US" sz="8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c</a:t>
                      </a: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onnecting service</a:t>
                      </a:r>
                      <a:r>
                        <a:rPr lang="en-US" sz="8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from </a:t>
                      </a:r>
                      <a:r>
                        <a:rPr lang="en-US" sz="800" baseline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8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Firebaugh, Mendota, </a:t>
                      </a: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San Joaquin, &amp; Kerman</a:t>
                      </a:r>
                      <a:r>
                        <a:rPr lang="en-US" sz="8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to </a:t>
                      </a:r>
                      <a:r>
                        <a:rPr lang="en-US" sz="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Fresno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42" marR="52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19200" y="63246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Subcontractor provides drivers and dispatch,</a:t>
            </a:r>
          </a:p>
          <a:p>
            <a:pPr algn="ctr"/>
            <a:r>
              <a:rPr lang="en-US" sz="1600" dirty="0" smtClean="0"/>
              <a:t> FCRTA provides insurance, maintenance, shuttle drivers, and fuel.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6443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solidFill>
                  <a:schemeClr val="tx1"/>
                </a:solidFill>
                <a:effectLst/>
              </a:rPr>
              <a:t>Summary </a:t>
            </a:r>
            <a:r>
              <a:rPr lang="en-US" sz="2700" dirty="0" smtClean="0">
                <a:solidFill>
                  <a:schemeClr val="tx1"/>
                </a:solidFill>
                <a:effectLst/>
              </a:rPr>
              <a:t>of Transit Subsystems Operated Directly by the City </a:t>
            </a:r>
            <a:r>
              <a:rPr lang="en-US" sz="2700" dirty="0">
                <a:solidFill>
                  <a:schemeClr val="tx1"/>
                </a:solidFill>
                <a:effectLst/>
              </a:rPr>
              <a:t>of Coalinga, </a:t>
            </a:r>
            <a:r>
              <a:rPr lang="en-US" sz="27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700" dirty="0" smtClean="0">
                <a:solidFill>
                  <a:schemeClr val="tx1"/>
                </a:solidFill>
                <a:effectLst/>
              </a:rPr>
            </a:br>
            <a:r>
              <a:rPr lang="en-US" sz="2700" dirty="0" smtClean="0">
                <a:solidFill>
                  <a:schemeClr val="tx1"/>
                </a:solidFill>
                <a:effectLst/>
              </a:rPr>
              <a:t>City </a:t>
            </a:r>
            <a:r>
              <a:rPr lang="en-US" sz="2700" dirty="0">
                <a:solidFill>
                  <a:schemeClr val="tx1"/>
                </a:solidFill>
                <a:effectLst/>
              </a:rPr>
              <a:t>of Kerman</a:t>
            </a:r>
            <a:r>
              <a:rPr lang="en-US" sz="2700" dirty="0" smtClean="0">
                <a:solidFill>
                  <a:schemeClr val="tx1"/>
                </a:solidFill>
                <a:effectLst/>
              </a:rPr>
              <a:t>, and City </a:t>
            </a:r>
            <a:r>
              <a:rPr lang="en-US" sz="2700" dirty="0">
                <a:solidFill>
                  <a:schemeClr val="tx1"/>
                </a:solidFill>
                <a:effectLst/>
              </a:rPr>
              <a:t>of </a:t>
            </a:r>
            <a:r>
              <a:rPr lang="en-US" sz="2700" dirty="0" smtClean="0">
                <a:solidFill>
                  <a:schemeClr val="tx1"/>
                </a:solidFill>
                <a:effectLst/>
              </a:rPr>
              <a:t>Reedley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735146"/>
              </p:ext>
            </p:extLst>
          </p:nvPr>
        </p:nvGraphicFramePr>
        <p:xfrm>
          <a:off x="1066800" y="1371600"/>
          <a:ext cx="6983730" cy="4556760"/>
        </p:xfrm>
        <a:graphic>
          <a:graphicData uri="http://schemas.openxmlformats.org/drawingml/2006/table">
            <a:tbl>
              <a:tblPr firstRow="1" firstCol="1" bandRow="1"/>
              <a:tblGrid>
                <a:gridCol w="1440180"/>
                <a:gridCol w="1424305"/>
                <a:gridCol w="1216025"/>
                <a:gridCol w="1131570"/>
                <a:gridCol w="1771650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u="sng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Coalinga Transit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 Coalinga Transit: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8:30 am – 4:30 pm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8:00 am – 5:45 </a:t>
                      </a:r>
                      <a:r>
                        <a:rPr lang="en-US" sz="10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pm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Sa: 8:00am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– 5:45 pm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 </a:t>
                      </a: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Round Trip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Coalinga, Huron, Riverdale, Lanare, Caruthers, Easton, Fresno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u="sng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Kerman Transit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 Westside Transit: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am-4:00 pm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Bus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Round Trips 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Firebaugh, Mendota, Kerman  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San Joaquin,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Cantua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Creek, El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Povenir</a:t>
                      </a: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Half Way, Tranquility,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 Rocks, Fresno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4160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u="sng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Reedley Transit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II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lll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Intra-City Service IV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Inter-City Service on Orange Cove Transit: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5:30 pm 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Sa: 8:00 am – 5:00 pm M-F: 7:00 am – 5:30 pm  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5:30 pm  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7:00 am – 5:30 pm   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M-F: 6:30 am – 5:45 pm 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Demand Responsive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Four Buses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Fixed Route with Route Deviation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Two Round Trips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Sphere of Influence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Orange Cove, Parlier, Reedley, Sanger, Fresno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61722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Subcontractor provides maintenance, shuttle, and backup drivers.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44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899</TotalTime>
  <Words>1098</Words>
  <Application>Microsoft Office PowerPoint</Application>
  <PresentationFormat>On-screen Show (4:3)</PresentationFormat>
  <Paragraphs>926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Apex</vt:lpstr>
      <vt:lpstr>Worksheet</vt:lpstr>
      <vt:lpstr> RFP Pre-bid conference April 19th, 2018 Fresno County Rural  transit agency</vt:lpstr>
      <vt:lpstr>FCRTA Overview</vt:lpstr>
      <vt:lpstr>FY 2016-17 Highlights</vt:lpstr>
      <vt:lpstr>Service Areas</vt:lpstr>
      <vt:lpstr>Service Areas Continued</vt:lpstr>
      <vt:lpstr>FCRTA Service Map</vt:lpstr>
      <vt:lpstr>Summary of FCRTA’s 2017-18 Current Transit Subsystem Contract  </vt:lpstr>
      <vt:lpstr>Summary of FCRTA’s 2017-18 Current  Transit Subsystem Contract Continued</vt:lpstr>
      <vt:lpstr>Summary of Transit Subsystems Operated Directly by the City of Coalinga,  City of Kerman, and City of Reedley </vt:lpstr>
      <vt:lpstr>Contracted Services: 3 Areas</vt:lpstr>
      <vt:lpstr>Current Maintenance Service Contract </vt:lpstr>
      <vt:lpstr>Current Inter-City Fixed Route Service Contract </vt:lpstr>
      <vt:lpstr>Current Demand Response  Intra-City Service Contract  </vt:lpstr>
      <vt:lpstr>Summary of FCRTA’s Total Service Contract</vt:lpstr>
      <vt:lpstr>FCRTA Fleet</vt:lpstr>
      <vt:lpstr>Near Future FCRTA Fleet Additions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Fresno County Rural transit agency</dc:title>
  <dc:creator>Janelle Del Campo</dc:creator>
  <cp:lastModifiedBy>Janelle Del Campo</cp:lastModifiedBy>
  <cp:revision>72</cp:revision>
  <dcterms:created xsi:type="dcterms:W3CDTF">2017-11-17T23:15:18Z</dcterms:created>
  <dcterms:modified xsi:type="dcterms:W3CDTF">2018-04-20T16:05:59Z</dcterms:modified>
</cp:coreProperties>
</file>